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8" r:id="rId5"/>
    <p:sldId id="286" r:id="rId6"/>
    <p:sldId id="287" r:id="rId7"/>
    <p:sldId id="263" r:id="rId8"/>
    <p:sldId id="274" r:id="rId9"/>
    <p:sldId id="282" r:id="rId10"/>
    <p:sldId id="283" r:id="rId11"/>
    <p:sldId id="284" r:id="rId12"/>
    <p:sldId id="285" r:id="rId13"/>
    <p:sldId id="28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AE024-6F0A-489F-9D58-E907EDF31B4A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AA627-CAE0-4AF8-941D-A7E7697B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AABE-4901-3D2C-B293-D4AB7613A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48E02-0CB8-3325-DFC4-139E1A90B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5F4C-6662-8C05-124D-29AF31E8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357B-A351-9E14-F27E-D7448341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2B96D-83A5-F694-3472-26AE03CB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7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77AC-467E-DABC-B901-B4F6ED9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10DCE-DD4E-9098-B15C-F9B6B171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7D4B-E4A9-266B-A6DB-11B3B29B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5DAF-E460-834B-940C-F2F9F890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4A47-6E93-8564-7D6B-1149492C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D873-56CC-F603-E41A-89F3E1910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363D8-762B-4286-E886-5EEA1C277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CD62-FC67-4D53-E3A9-A603E7B4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6ABD7-FFB5-0EFB-92D0-54986E6E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04E8-AD18-B229-2CF5-63B22D9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F728-0071-7840-BD75-701A4118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C865-B27F-117D-BC2A-C83C30DC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4DAC-FD0A-45FA-52F8-BEE1F113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BBC7-C277-BED0-4EEF-7FD2672E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C7B4-117F-2F7D-F186-BD55044D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1A3-1943-D3CF-7312-A6F9526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9B2F-3490-63B6-9463-70C1A838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BEE4-E552-24A3-4A3C-DA9A359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D004-9947-1958-C52C-2FEA9004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20DA-1813-7E9E-212B-946FE10E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2E0E-57CE-D6A5-BE82-4352861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F040-EA63-29EA-6AC2-2EF294AC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86915-30CD-3AE6-C9C6-E7C47016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6784-32C7-8480-6FC5-5C7BAAEE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5F2EC-14F2-00CE-37E9-CCD39C9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4C26-BE9C-27AA-D971-5AAF679A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8EB-45C4-8379-BB6C-4BA8D15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D7F24-CE12-9FC9-A9EC-A1B0A8E45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A54A-66EB-820B-0B17-5FB91FDC1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E2629-DB3E-3B28-940D-8718B383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A1C15-2C38-781F-400A-995D3DA0C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AB553-AD63-1182-711E-B7FEC350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6B5E3-B742-3D09-FB91-C7A74953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26362-6811-5E1B-1727-BFC673C2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1D3D-CBB3-FC0F-1622-1153EDD5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92848-3717-46A4-4B51-FD80D85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2D1BB-1033-ED71-8A66-AC9DB1A0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3A89-4750-3406-22D1-A77E65F9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1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68ABA-EAD7-BC0A-5DB6-CC53CFB3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7F217-C9FF-CA3F-6F06-7B27BF07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6FFB1-78E9-E079-730C-3D9B01D2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648A-9DC4-CF12-E6F3-82DF5EAB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406B-FCB2-F04D-B345-2DF8E032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4AD7F-2215-A367-29DD-A0E8B164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C699-0CDD-EC93-F7E9-A21C6BC7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F508-0466-FEE3-7584-E43E8A8D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DA14-6CD2-2AE6-496E-D4BB323D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8C8-BA9E-568C-8577-B01ED697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F5B2C-C9B8-D692-13B0-A5A8ED51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66D8-C487-D296-066B-D63DEF091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F852-549E-7BF4-3A66-DE855563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D83A1-3DBD-C89D-5C3F-72A543C7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C783-8102-C3C9-A86C-A3094C13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3B201-FFC7-7F22-2421-BAA535D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9E50E-7853-178F-DAF6-B2BA5027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B1B7-1FD7-E1E2-939A-EC90BA4A1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0778-ED78-897F-5ED7-DBF9AA55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7223-7C87-A771-4A6F-8ED02155F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2A30-73F6-49E9-AC68-0A81E723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808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dirty="0">
                <a:solidFill>
                  <a:srgbClr val="0070C0"/>
                </a:solidFill>
              </a:rPr>
              <a:t>B</a:t>
            </a:r>
            <a:r>
              <a:rPr lang="en-US" sz="7200" dirty="0" err="1">
                <a:solidFill>
                  <a:srgbClr val="0070C0"/>
                </a:solidFill>
              </a:rPr>
              <a:t>ioinformatic</a:t>
            </a:r>
            <a:r>
              <a:rPr lang="en-US" sz="7200" dirty="0">
                <a:solidFill>
                  <a:srgbClr val="0070C0"/>
                </a:solidFill>
              </a:rPr>
              <a:t> Analysis for Cancer 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C4D9-47E9-4951-4211-DA4C2C062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228"/>
            <a:ext cx="9144000" cy="966019"/>
          </a:xfrm>
        </p:spPr>
        <p:txBody>
          <a:bodyPr>
            <a:noAutofit/>
          </a:bodyPr>
          <a:lstStyle/>
          <a:p>
            <a:r>
              <a:rPr lang="en-US" sz="2000" dirty="0"/>
              <a:t>Phuc </a:t>
            </a:r>
            <a:r>
              <a:rPr lang="en-US" sz="2000" dirty="0" err="1"/>
              <a:t>Loi</a:t>
            </a:r>
            <a:r>
              <a:rPr lang="en-US" sz="2000" dirty="0"/>
              <a:t> Luu, PhD</a:t>
            </a:r>
          </a:p>
          <a:p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2D3C-EB07-2E67-E83E-C1F939B6F203}"/>
              </a:ext>
            </a:extLst>
          </p:cNvPr>
          <p:cNvSpPr txBox="1"/>
          <p:nvPr/>
        </p:nvSpPr>
        <p:spPr>
          <a:xfrm>
            <a:off x="3046771" y="86075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6BE21-196A-C07A-5B77-725218A195EB}"/>
              </a:ext>
            </a:extLst>
          </p:cNvPr>
          <p:cNvSpPr txBox="1"/>
          <p:nvPr/>
        </p:nvSpPr>
        <p:spPr>
          <a:xfrm>
            <a:off x="8579874" y="4336652"/>
            <a:ext cx="1685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15/12/2024</a:t>
            </a:r>
          </a:p>
        </p:txBody>
      </p:sp>
    </p:spTree>
    <p:extLst>
      <p:ext uri="{BB962C8B-B14F-4D97-AF65-F5344CB8AC3E}">
        <p14:creationId xmlns:p14="http://schemas.microsoft.com/office/powerpoint/2010/main" val="339430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47443F"/>
                </a:solidFill>
                <a:effectLst/>
                <a:latin typeface="Futura PT"/>
              </a:rPr>
              <a:t>COSMIC in the cancer 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395414" y="633898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https://digitalinsights.qiagen.com/cosmic-hsmd-biopharma/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B268F-3104-AC9C-BFB4-574ECC02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40" y="1488992"/>
            <a:ext cx="7101975" cy="43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47443F"/>
                </a:solidFill>
                <a:effectLst/>
                <a:latin typeface="Futura PT"/>
              </a:rPr>
              <a:t>COSMIC in the cancer 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395414" y="633898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https://digitalinsights.qiagen.com/cosmic-hsmd-biopharma/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B268F-3104-AC9C-BFB4-574ECC02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40" y="1488992"/>
            <a:ext cx="7101975" cy="43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630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86258-CD25-249C-702C-5A2B59013A59}"/>
              </a:ext>
            </a:extLst>
          </p:cNvPr>
          <p:cNvGrpSpPr/>
          <p:nvPr/>
        </p:nvGrpSpPr>
        <p:grpSpPr>
          <a:xfrm>
            <a:off x="178865" y="246383"/>
            <a:ext cx="11872598" cy="6455555"/>
            <a:chOff x="178865" y="197108"/>
            <a:chExt cx="11872598" cy="6455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744C95-7BA4-48F8-0B4F-17CA88812423}"/>
                </a:ext>
              </a:extLst>
            </p:cNvPr>
            <p:cNvGrpSpPr/>
            <p:nvPr/>
          </p:nvGrpSpPr>
          <p:grpSpPr>
            <a:xfrm>
              <a:off x="178865" y="782981"/>
              <a:ext cx="11834270" cy="5869682"/>
              <a:chOff x="104034" y="344953"/>
              <a:chExt cx="11834270" cy="586968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5A3985-A728-4BB5-293E-13F80F62E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6"/>
              <a:stretch/>
            </p:blipFill>
            <p:spPr>
              <a:xfrm>
                <a:off x="253696" y="344953"/>
                <a:ext cx="11684608" cy="554746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488D49-986C-AF96-F153-B544E1CE433A}"/>
                  </a:ext>
                </a:extLst>
              </p:cNvPr>
              <p:cNvSpPr/>
              <p:nvPr/>
            </p:nvSpPr>
            <p:spPr>
              <a:xfrm>
                <a:off x="104034" y="5590434"/>
                <a:ext cx="919875" cy="6242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E2457-A6B2-CBAB-CE86-F51FFF403965}"/>
                </a:ext>
              </a:extLst>
            </p:cNvPr>
            <p:cNvSpPr txBox="1"/>
            <p:nvPr/>
          </p:nvSpPr>
          <p:spPr>
            <a:xfrm>
              <a:off x="178865" y="197108"/>
              <a:ext cx="1187259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4000" b="1" dirty="0"/>
                <a:t>COSMIC for biopharma research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D3655-5962-62B6-0CF5-61C124E51809}"/>
                </a:ext>
              </a:extLst>
            </p:cNvPr>
            <p:cNvSpPr/>
            <p:nvPr/>
          </p:nvSpPr>
          <p:spPr>
            <a:xfrm>
              <a:off x="328526" y="837736"/>
              <a:ext cx="5623287" cy="3394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56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0070C0"/>
                </a:solidFill>
                <a:latin typeface="Calibri" panose="020F0502020204030204" pitchFamily="34" charset="0"/>
              </a:rPr>
              <a:t>Github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</a:rPr>
              <a:t> and </a:t>
            </a:r>
            <a:r>
              <a:rPr lang="en-US" sz="4800" dirty="0" err="1">
                <a:solidFill>
                  <a:srgbClr val="0070C0"/>
                </a:solidFill>
                <a:latin typeface="Calibri" panose="020F0502020204030204" pitchFamily="34" charset="0"/>
              </a:rPr>
              <a:t>youtube</a:t>
            </a:r>
            <a:endParaRPr lang="en-US" sz="48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1436" y="1356337"/>
            <a:ext cx="10306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000" dirty="0"/>
              <a:t>Lecture Slides, Exercises, Books and Q&amp;A</a:t>
            </a:r>
          </a:p>
          <a:p>
            <a:pPr algn="just"/>
            <a:r>
              <a:rPr lang="en-US" sz="2000" dirty="0"/>
              <a:t>	</a:t>
            </a:r>
            <a:r>
              <a:rPr lang="en-US" sz="2000" b="1" dirty="0">
                <a:solidFill>
                  <a:schemeClr val="accent2"/>
                </a:solidFill>
              </a:rPr>
              <a:t>https://github.com/luuloi/Bioinformatic_Analysis_for_Cancer_Genomics</a:t>
            </a:r>
            <a:endParaRPr lang="en-US" sz="3200" b="1" dirty="0">
              <a:solidFill>
                <a:schemeClr val="accent2"/>
              </a:solidFill>
            </a:endParaRPr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 </a:t>
            </a:r>
          </a:p>
          <a:p>
            <a:pPr algn="just"/>
            <a:r>
              <a:rPr lang="en-US" sz="3200" dirty="0"/>
              <a:t> </a:t>
            </a:r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r>
              <a:rPr lang="en-US" sz="2800" dirty="0"/>
              <a:t>2. </a:t>
            </a:r>
            <a:r>
              <a:rPr lang="en-US" sz="2800" dirty="0" err="1"/>
              <a:t>Youtube</a:t>
            </a:r>
            <a:r>
              <a:rPr lang="en-US" sz="2800" dirty="0"/>
              <a:t>: </a:t>
            </a:r>
          </a:p>
          <a:p>
            <a:pPr algn="just"/>
            <a:r>
              <a:rPr lang="en-US" sz="2000" dirty="0"/>
              <a:t>https://www.youtube.com/@vpivnpathoinformatics8930/playlists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C132D-BCD8-C393-A552-94C2128B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68" y="2479644"/>
            <a:ext cx="5666080" cy="2864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852C-D13E-91D9-B3C0-75E2794E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0" y="2479644"/>
            <a:ext cx="5413121" cy="27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3C7F-2453-EC56-04F5-DB734C3BC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b="1" dirty="0"/>
              <a:t>Thank you for your listening!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678C2-6A29-F62C-A6CC-239E84513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17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E7A2-108F-36F8-2E0B-D2E57566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D125-3641-5EED-E2CE-02B26B78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Teams help US!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you can do after the course?</a:t>
            </a:r>
          </a:p>
          <a:p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youtube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1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1755" y="453868"/>
            <a:ext cx="12618720" cy="449111"/>
          </a:xfr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TEACHING ASSISTANT TEAM (TRỢ GIẢNG)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2061" r="15436" b="20551"/>
          <a:stretch/>
        </p:blipFill>
        <p:spPr>
          <a:xfrm>
            <a:off x="757418" y="1309071"/>
            <a:ext cx="1145319" cy="1205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064" y="2601676"/>
            <a:ext cx="20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Khải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nguyenkhai12330@gmail.com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106" r="12178" b="14228"/>
          <a:stretch/>
        </p:blipFill>
        <p:spPr>
          <a:xfrm>
            <a:off x="2347951" y="1295899"/>
            <a:ext cx="1120376" cy="1250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6919" y="2601676"/>
            <a:ext cx="16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hagiahuy311@gmail.com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16357" r="2287" b="15876"/>
          <a:stretch/>
        </p:blipFill>
        <p:spPr>
          <a:xfrm>
            <a:off x="3913541" y="1286481"/>
            <a:ext cx="1180530" cy="1246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274" y="2596713"/>
            <a:ext cx="163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BS. Hoàng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Sơn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hoangsonltt710@gmail.com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6" b="16567"/>
          <a:stretch/>
        </p:blipFill>
        <p:spPr>
          <a:xfrm>
            <a:off x="5493838" y="1062282"/>
            <a:ext cx="1204323" cy="14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3610" y="2593837"/>
            <a:ext cx="16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hophuquy0944@gmail.com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4101" t="12224" r="19451" b="6602"/>
          <a:stretch/>
        </p:blipFill>
        <p:spPr>
          <a:xfrm>
            <a:off x="7111388" y="1162104"/>
            <a:ext cx="1230169" cy="1383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1062" y="2571454"/>
            <a:ext cx="14454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BS. Minh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ducminhnguyenle30091996@gmail.com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05" y="1136199"/>
            <a:ext cx="1166723" cy="14352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58105" y="2593837"/>
            <a:ext cx="155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Quỳnh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Lucianhu@gmail.com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72" y="3240769"/>
            <a:ext cx="1326733" cy="14210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1151" y="4638177"/>
            <a:ext cx="16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khuongduying@gmail.com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hú Ngô Đạ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4" r="7373" b="22015"/>
          <a:stretch/>
        </p:blipFill>
        <p:spPr bwMode="auto">
          <a:xfrm>
            <a:off x="2594865" y="3220787"/>
            <a:ext cx="1440919" cy="14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82166" y="4637733"/>
            <a:ext cx="16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. Ngô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phudaingobio@gmail.com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8688" y="4621891"/>
            <a:ext cx="172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Hùng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hungtrangan141@gmail.com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8896" y="4603909"/>
            <a:ext cx="184657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Lê Văn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lgiau6366@gmail.com</a:t>
            </a:r>
          </a:p>
        </p:txBody>
      </p:sp>
      <p:pic>
        <p:nvPicPr>
          <p:cNvPr id="1032" name="Picture 8" descr="Tran Thi My Qui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38785" r="18119" b="517"/>
          <a:stretch/>
        </p:blipFill>
        <p:spPr bwMode="auto">
          <a:xfrm>
            <a:off x="10328449" y="1139721"/>
            <a:ext cx="1211382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237058" y="2601676"/>
            <a:ext cx="1407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ttmqui1912@gmail.com</a:t>
            </a:r>
            <a:endParaRPr lang="en-US" sz="9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Phạm Vă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96" y="3220788"/>
            <a:ext cx="1296769" cy="139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977618" y="4655700"/>
            <a:ext cx="16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quanpham0512@gmail.com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2434" y="4641671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Hoàng Kim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vanhohoangkim@gmail.com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A3F7F7-CEB7-75CF-EF0C-47F5074F34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697334" y="3236066"/>
            <a:ext cx="1003855" cy="1395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F15E57-DC73-ED00-7B32-F57E538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089" t="22704" r="24750" b="28804"/>
          <a:stretch/>
        </p:blipFill>
        <p:spPr>
          <a:xfrm>
            <a:off x="6178981" y="3249617"/>
            <a:ext cx="1440920" cy="1338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FA266E-9ABA-26F3-ACC5-533ED2961A9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9937224" y="3204327"/>
            <a:ext cx="1342561" cy="1445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8F7857-A692-3453-D8DC-A9AA4383C729}"/>
              </a:ext>
            </a:extLst>
          </p:cNvPr>
          <p:cNvSpPr txBox="1"/>
          <p:nvPr/>
        </p:nvSpPr>
        <p:spPr>
          <a:xfrm>
            <a:off x="4122388" y="6329552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. BS.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Bắc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daongocbac2020@gmail.com </a:t>
            </a:r>
          </a:p>
        </p:txBody>
      </p:sp>
      <p:pic>
        <p:nvPicPr>
          <p:cNvPr id="38" name="Picture 2" descr="No photo description available.">
            <a:extLst>
              <a:ext uri="{FF2B5EF4-FFF2-40B4-BE49-F238E27FC236}">
                <a16:creationId xmlns:a16="http://schemas.microsoft.com/office/drawing/2014/main" id="{B700C483-FB1A-E536-D441-0928ED42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r="49581" b="47882"/>
          <a:stretch/>
        </p:blipFill>
        <p:spPr bwMode="auto">
          <a:xfrm>
            <a:off x="2658899" y="5074124"/>
            <a:ext cx="1474310" cy="16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B386D9-85C2-5E4D-8ABA-045E6E1CCD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1800" y="5129483"/>
            <a:ext cx="1261037" cy="14475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731F58-EAD1-4D4A-2E25-9733E8C537BC}"/>
              </a:ext>
            </a:extLst>
          </p:cNvPr>
          <p:cNvSpPr txBox="1"/>
          <p:nvPr/>
        </p:nvSpPr>
        <p:spPr>
          <a:xfrm>
            <a:off x="8377459" y="6238156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TS.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Vạn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VNTrinh@mdanderson.org</a:t>
            </a:r>
          </a:p>
        </p:txBody>
      </p:sp>
    </p:spTree>
    <p:extLst>
      <p:ext uri="{BB962C8B-B14F-4D97-AF65-F5344CB8AC3E}">
        <p14:creationId xmlns:p14="http://schemas.microsoft.com/office/powerpoint/2010/main" val="4059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1836004" y="1954497"/>
            <a:ext cx="1602606" cy="17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4542" r="9769" b="4238"/>
          <a:stretch/>
        </p:blipFill>
        <p:spPr>
          <a:xfrm>
            <a:off x="5234113" y="1822465"/>
            <a:ext cx="1601801" cy="185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433" y="3742240"/>
            <a:ext cx="277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vanhohoangkim@gmail.com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4114" y="3783140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quanglequang2003@gmail.com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-182879" y="504059"/>
            <a:ext cx="12618720" cy="449111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TEAM (HẬU CẦN)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71C07E1-2052-2477-1A6B-8447ABAA6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30846" r="49301" b="56137"/>
          <a:stretch/>
        </p:blipFill>
        <p:spPr bwMode="auto">
          <a:xfrm>
            <a:off x="8460188" y="1945577"/>
            <a:ext cx="1653498" cy="17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C42E8-992A-9F8B-62FA-829318E9D275}"/>
              </a:ext>
            </a:extLst>
          </p:cNvPr>
          <p:cNvSpPr txBox="1"/>
          <p:nvPr/>
        </p:nvSpPr>
        <p:spPr>
          <a:xfrm>
            <a:off x="7736039" y="3770607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Lê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lgiau6366@gmail.com</a:t>
            </a:r>
          </a:p>
        </p:txBody>
      </p:sp>
    </p:spTree>
    <p:extLst>
      <p:ext uri="{BB962C8B-B14F-4D97-AF65-F5344CB8AC3E}">
        <p14:creationId xmlns:p14="http://schemas.microsoft.com/office/powerpoint/2010/main" val="244466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Adapted from Duy’s slide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1A3DBE-ED31-BF24-9CC8-9492FBD5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00" y="535366"/>
            <a:ext cx="11441977" cy="4973473"/>
          </a:xfrm>
        </p:spPr>
      </p:pic>
    </p:spTree>
    <p:extLst>
      <p:ext uri="{BB962C8B-B14F-4D97-AF65-F5344CB8AC3E}">
        <p14:creationId xmlns:p14="http://schemas.microsoft.com/office/powerpoint/2010/main" val="322110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Adapted from Minh’s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84AB-06EA-E19E-5496-75083343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7" y="546255"/>
            <a:ext cx="11648105" cy="55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471" y="365125"/>
            <a:ext cx="10707329" cy="696759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2873F7-9F1F-7501-225E-285271E2C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058217"/>
              </p:ext>
            </p:extLst>
          </p:nvPr>
        </p:nvGraphicFramePr>
        <p:xfrm>
          <a:off x="543894" y="1242051"/>
          <a:ext cx="11104211" cy="510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325">
                  <a:extLst>
                    <a:ext uri="{9D8B030D-6E8A-4147-A177-3AD203B41FA5}">
                      <a16:colId xmlns:a16="http://schemas.microsoft.com/office/drawing/2014/main" val="1056190734"/>
                    </a:ext>
                  </a:extLst>
                </a:gridCol>
                <a:gridCol w="1991427">
                  <a:extLst>
                    <a:ext uri="{9D8B030D-6E8A-4147-A177-3AD203B41FA5}">
                      <a16:colId xmlns:a16="http://schemas.microsoft.com/office/drawing/2014/main" val="2515348461"/>
                    </a:ext>
                  </a:extLst>
                </a:gridCol>
                <a:gridCol w="1545081">
                  <a:extLst>
                    <a:ext uri="{9D8B030D-6E8A-4147-A177-3AD203B41FA5}">
                      <a16:colId xmlns:a16="http://schemas.microsoft.com/office/drawing/2014/main" val="2866314796"/>
                    </a:ext>
                  </a:extLst>
                </a:gridCol>
                <a:gridCol w="1883554">
                  <a:extLst>
                    <a:ext uri="{9D8B030D-6E8A-4147-A177-3AD203B41FA5}">
                      <a16:colId xmlns:a16="http://schemas.microsoft.com/office/drawing/2014/main" val="1292783246"/>
                    </a:ext>
                  </a:extLst>
                </a:gridCol>
                <a:gridCol w="2841758">
                  <a:extLst>
                    <a:ext uri="{9D8B030D-6E8A-4147-A177-3AD203B41FA5}">
                      <a16:colId xmlns:a16="http://schemas.microsoft.com/office/drawing/2014/main" val="786776673"/>
                    </a:ext>
                  </a:extLst>
                </a:gridCol>
                <a:gridCol w="2327066">
                  <a:extLst>
                    <a:ext uri="{9D8B030D-6E8A-4147-A177-3AD203B41FA5}">
                      <a16:colId xmlns:a16="http://schemas.microsoft.com/office/drawing/2014/main" val="1225089009"/>
                    </a:ext>
                  </a:extLst>
                </a:gridCol>
              </a:tblGrid>
              <a:tr h="909800">
                <a:tc>
                  <a:txBody>
                    <a:bodyPr/>
                    <a:lstStyle/>
                    <a:p>
                      <a:r>
                        <a:rPr lang="en-US" b="1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Sequencing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mapping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Single Nucleotide</a:t>
                      </a:r>
                    </a:p>
                    <a:p>
                      <a:r>
                        <a:rPr lang="en-US" b="1" i="0" dirty="0"/>
                        <a:t>Variant (SNV)</a:t>
                      </a:r>
                    </a:p>
                    <a:p>
                      <a:r>
                        <a:rPr lang="en-US" b="1" i="0" dirty="0"/>
                        <a:t>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Structural Variant (SV) and Copy Number Variant (CNV) Calling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Variant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85505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Illumina</a:t>
                      </a:r>
                      <a:endParaRPr lang="en-US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BWA-mem,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BLASR,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NGMLR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Deepvariant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GATK,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SpeedSeq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DELLY,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BreakDancer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LUMPY, GRIDSS,  TARDIS, SURVIVOR,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PBHoney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NanoSV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Manta,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CNVnator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GB" dirty="0"/>
                        <a:t>HPO, </a:t>
                      </a:r>
                    </a:p>
                    <a:p>
                      <a:r>
                        <a:rPr lang="en-GB" dirty="0" err="1"/>
                        <a:t>ClinVar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 err="1"/>
                        <a:t>Varsome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 err="1"/>
                        <a:t>Gnomad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/>
                        <a:t>Cosmic,</a:t>
                      </a:r>
                    </a:p>
                    <a:p>
                      <a:r>
                        <a:rPr lang="en-GB" dirty="0"/>
                        <a:t>ANOVAR</a:t>
                      </a:r>
                    </a:p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81388"/>
                  </a:ext>
                </a:extLst>
              </a:tr>
              <a:tr h="99982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(Short read, PacBio)</a:t>
                      </a:r>
                      <a:endParaRPr lang="en-US" dirty="0"/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(Long read, PacBio)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Mummer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AMOS assembly, assembler ALLORA, minimus2 and BLASTR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97045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 Torrent PGM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Velvet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5368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MGI 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Mauve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32125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GeneMind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SSAHA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1332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Aviti</a:t>
                      </a:r>
                      <a:r>
                        <a:rPr lang="en-GB" dirty="0"/>
                        <a:t> (Element Biosciences)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 Meta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000512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ONT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80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10.1186/s12864-024-10239-9 and 10.1186/s13059-019-1828-7</a:t>
            </a:r>
          </a:p>
        </p:txBody>
      </p:sp>
    </p:spTree>
    <p:extLst>
      <p:ext uri="{BB962C8B-B14F-4D97-AF65-F5344CB8AC3E}">
        <p14:creationId xmlns:p14="http://schemas.microsoft.com/office/powerpoint/2010/main" val="340750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3899" y="1356338"/>
            <a:ext cx="10306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3200" dirty="0"/>
              <a:t>Install and use Ubuntu or Google </a:t>
            </a:r>
            <a:r>
              <a:rPr lang="en-US" sz="3200" dirty="0" err="1"/>
              <a:t>Colab</a:t>
            </a:r>
            <a:r>
              <a:rPr lang="en-US" sz="3200" dirty="0"/>
              <a:t> 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Master programming language (Bash and R), Linux command line, and some bioinformatic tools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Manipulate Next Generation Sequencing data of DNA for both research and clinical application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Plot ready for publication figures and statistically analyzing for a manuscript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Downstream analysis of DNA-seq</a:t>
            </a:r>
          </a:p>
          <a:p>
            <a:pPr marL="342900" indent="-342900" algn="just">
              <a:buAutoNum type="arabicPeriod"/>
            </a:pPr>
            <a:r>
              <a:rPr lang="en-US" sz="3200" dirty="0"/>
              <a:t>Understanding publications of DNA-seq</a:t>
            </a:r>
          </a:p>
          <a:p>
            <a:pPr marL="342900" indent="-342900" algn="just">
              <a:buAutoNum type="arabicPeriod"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4205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47443F"/>
                </a:solidFill>
                <a:effectLst/>
                <a:latin typeface="Futura PT"/>
              </a:rPr>
              <a:t>COSMIC for clinical NGS testing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DE951-D070-7F19-11ED-A1AE9B56F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5" y="1890091"/>
            <a:ext cx="11855370" cy="32294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680138" y="537951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https://digitalinsights.qiagen.com/somatic-mutation-databases-for-clinical/</a:t>
            </a:r>
          </a:p>
        </p:txBody>
      </p:sp>
    </p:spTree>
    <p:extLst>
      <p:ext uri="{BB962C8B-B14F-4D97-AF65-F5344CB8AC3E}">
        <p14:creationId xmlns:p14="http://schemas.microsoft.com/office/powerpoint/2010/main" val="35039673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524</Words>
  <Application>Microsoft Office PowerPoint</Application>
  <PresentationFormat>Widescreen</PresentationFormat>
  <Paragraphs>127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Futura PT</vt:lpstr>
      <vt:lpstr>Office Theme</vt:lpstr>
      <vt:lpstr>Bioinformatic Analysis for Cancer Genomics</vt:lpstr>
      <vt:lpstr>Content</vt:lpstr>
      <vt:lpstr>TEACHING ASSISTANT TEAM (TRỢ GIẢNG)</vt:lpstr>
      <vt:lpstr>LOGISTIC TEAM (HẬU CẦN)</vt:lpstr>
      <vt:lpstr>PowerPoint Presentation</vt:lpstr>
      <vt:lpstr>PowerPoint Presentation</vt:lpstr>
      <vt:lpstr>Methods</vt:lpstr>
      <vt:lpstr>What we will learn from the course?</vt:lpstr>
      <vt:lpstr>COSMIC for clinical NGS testing</vt:lpstr>
      <vt:lpstr>COSMIC in the cancer drug discovery</vt:lpstr>
      <vt:lpstr>COSMIC in the cancer drug discovery</vt:lpstr>
      <vt:lpstr>PowerPoint Presentation</vt:lpstr>
      <vt:lpstr>Github and youtube</vt:lpstr>
      <vt:lpstr>Thank you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Microbial Genome and Microbiome (Metagenomics) Course overview</dc:title>
  <dc:creator>Lưu Phúc Lợi</dc:creator>
  <cp:lastModifiedBy>Luu Loi</cp:lastModifiedBy>
  <cp:revision>127</cp:revision>
  <dcterms:created xsi:type="dcterms:W3CDTF">2024-05-19T09:27:00Z</dcterms:created>
  <dcterms:modified xsi:type="dcterms:W3CDTF">2024-12-15T12:58:17Z</dcterms:modified>
</cp:coreProperties>
</file>